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4" r:id="rId2"/>
    <p:sldId id="11089488" r:id="rId3"/>
    <p:sldId id="11089489" r:id="rId4"/>
    <p:sldId id="11089490" r:id="rId5"/>
    <p:sldId id="11089493" r:id="rId6"/>
    <p:sldId id="11089495" r:id="rId7"/>
    <p:sldId id="11089496" r:id="rId8"/>
    <p:sldId id="11089499" r:id="rId9"/>
    <p:sldId id="11089500" r:id="rId10"/>
    <p:sldId id="11089501" r:id="rId11"/>
    <p:sldId id="11089494" r:id="rId12"/>
    <p:sldId id="11089508" r:id="rId13"/>
    <p:sldId id="11089510" r:id="rId14"/>
    <p:sldId id="11089509" r:id="rId15"/>
    <p:sldId id="11089514" r:id="rId16"/>
    <p:sldId id="11089515" r:id="rId17"/>
    <p:sldId id="11089516" r:id="rId18"/>
    <p:sldId id="11089517" r:id="rId19"/>
    <p:sldId id="11089519" r:id="rId20"/>
    <p:sldId id="11089522" r:id="rId21"/>
    <p:sldId id="11089523" r:id="rId22"/>
    <p:sldId id="11089528" r:id="rId23"/>
    <p:sldId id="11089531" r:id="rId24"/>
    <p:sldId id="11089532" r:id="rId25"/>
    <p:sldId id="11089520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1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fan 10249 (MKT)" initials="s1(" lastIdx="2" clrIdx="0"/>
  <p:cmAuthor id="2" name="DELL" initials="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053CD"/>
    <a:srgbClr val="2CA9C2"/>
    <a:srgbClr val="AC0082"/>
    <a:srgbClr val="45BB86"/>
    <a:srgbClr val="E2AC00"/>
    <a:srgbClr val="D8E1F2"/>
    <a:srgbClr val="DF0029"/>
    <a:srgbClr val="F2B800"/>
    <a:srgbClr val="F9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2561" autoAdjust="0"/>
  </p:normalViewPr>
  <p:slideViewPr>
    <p:cSldViewPr snapToGrid="0">
      <p:cViewPr varScale="1">
        <p:scale>
          <a:sx n="102" d="100"/>
          <a:sy n="102" d="100"/>
        </p:scale>
        <p:origin x="1110" y="96"/>
      </p:cViewPr>
      <p:guideLst>
        <p:guide orient="horz" pos="2183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>
        <p:guide orient="horz" pos="2911"/>
        <p:guide pos="215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C5E55-680E-482A-B302-06B9B3CAFE46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2022/9/29 Thursday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DFA24-3F3C-4793-A587-2476078CE572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688A064-CB41-4282-916D-E984A9742B44}" type="datetimeFigureOut">
              <a:rPr lang="zh-CN" altLang="en-US" smtClean="0"/>
              <a:pPr/>
              <a:t>2022/9/29 Thursday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F328566-4EC9-46D6-B5CA-02649BC2A6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8715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64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94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结束页">
    <p:bg>
      <p:bgPr>
        <a:solidFill>
          <a:srgbClr val="0E1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D3A7C6-44FF-4E91-B7AA-DD8D2824F3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15692" r="18233" b="15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703FA2E1-9CF5-45B2-AA57-A1A5DC903D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F24FA0E-DF74-4A78-B0C5-19CF7D59C504}"/>
              </a:ext>
            </a:extLst>
          </p:cNvPr>
          <p:cNvSpPr/>
          <p:nvPr userDrawn="1"/>
        </p:nvSpPr>
        <p:spPr>
          <a:xfrm rot="16409610">
            <a:off x="462228" y="220095"/>
            <a:ext cx="5215810" cy="5007925"/>
          </a:xfrm>
          <a:custGeom>
            <a:avLst/>
            <a:gdLst>
              <a:gd name="connsiteX0" fmla="*/ 5184422 w 5215810"/>
              <a:gd name="connsiteY0" fmla="*/ 4129 h 5007925"/>
              <a:gd name="connsiteX1" fmla="*/ 5215810 w 5215810"/>
              <a:gd name="connsiteY1" fmla="*/ 518270 h 5007925"/>
              <a:gd name="connsiteX2" fmla="*/ 5098050 w 5215810"/>
              <a:gd name="connsiteY2" fmla="*/ 513389 h 5007925"/>
              <a:gd name="connsiteX3" fmla="*/ 4119052 w 5215810"/>
              <a:gd name="connsiteY3" fmla="*/ 601620 h 5007925"/>
              <a:gd name="connsiteX4" fmla="*/ 512460 w 5215810"/>
              <a:gd name="connsiteY4" fmla="*/ 5007925 h 5007925"/>
              <a:gd name="connsiteX5" fmla="*/ 0 w 5215810"/>
              <a:gd name="connsiteY5" fmla="*/ 5007925 h 5007925"/>
              <a:gd name="connsiteX6" fmla="*/ 4017771 w 5215810"/>
              <a:gd name="connsiteY6" fmla="*/ 99267 h 5007925"/>
              <a:gd name="connsiteX7" fmla="*/ 5108383 w 5215810"/>
              <a:gd name="connsiteY7" fmla="*/ 977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5810" h="5007925">
                <a:moveTo>
                  <a:pt x="5184422" y="4129"/>
                </a:moveTo>
                <a:lnTo>
                  <a:pt x="5215810" y="518270"/>
                </a:lnTo>
                <a:lnTo>
                  <a:pt x="5098050" y="513389"/>
                </a:lnTo>
                <a:cubicBezTo>
                  <a:pt x="4774802" y="506987"/>
                  <a:pt x="4446838" y="535534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lnTo>
                  <a:pt x="0" y="5007925"/>
                </a:lnTo>
                <a:cubicBezTo>
                  <a:pt x="0" y="2623900"/>
                  <a:pt x="1680771" y="570441"/>
                  <a:pt x="4017771" y="99267"/>
                </a:cubicBezTo>
                <a:cubicBezTo>
                  <a:pt x="4382927" y="25646"/>
                  <a:pt x="4748282" y="-6155"/>
                  <a:pt x="5108383" y="97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21A8C16-C8B6-41FD-8AE6-6DC2A5BEA03C}"/>
              </a:ext>
            </a:extLst>
          </p:cNvPr>
          <p:cNvSpPr/>
          <p:nvPr userDrawn="1"/>
        </p:nvSpPr>
        <p:spPr>
          <a:xfrm rot="16409610" flipH="1" flipV="1">
            <a:off x="5937509" y="1099138"/>
            <a:ext cx="6302496" cy="5007925"/>
          </a:xfrm>
          <a:custGeom>
            <a:avLst/>
            <a:gdLst>
              <a:gd name="connsiteX0" fmla="*/ 0 w 6302496"/>
              <a:gd name="connsiteY0" fmla="*/ 5007925 h 5007925"/>
              <a:gd name="connsiteX1" fmla="*/ 4017771 w 6302496"/>
              <a:gd name="connsiteY1" fmla="*/ 99267 h 5007925"/>
              <a:gd name="connsiteX2" fmla="*/ 6167468 w 6302496"/>
              <a:gd name="connsiteY2" fmla="*/ 136283 h 5007925"/>
              <a:gd name="connsiteX3" fmla="*/ 6269430 w 6302496"/>
              <a:gd name="connsiteY3" fmla="*/ 165220 h 5007925"/>
              <a:gd name="connsiteX4" fmla="*/ 6302496 w 6302496"/>
              <a:gd name="connsiteY4" fmla="*/ 706863 h 5007925"/>
              <a:gd name="connsiteX5" fmla="*/ 6048748 w 6302496"/>
              <a:gd name="connsiteY5" fmla="*/ 634846 h 5007925"/>
              <a:gd name="connsiteX6" fmla="*/ 4119052 w 6302496"/>
              <a:gd name="connsiteY6" fmla="*/ 601620 h 5007925"/>
              <a:gd name="connsiteX7" fmla="*/ 512460 w 6302496"/>
              <a:gd name="connsiteY7" fmla="*/ 5007925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2496" h="5007925">
                <a:moveTo>
                  <a:pt x="0" y="5007925"/>
                </a:moveTo>
                <a:cubicBezTo>
                  <a:pt x="0" y="2623900"/>
                  <a:pt x="1680771" y="570441"/>
                  <a:pt x="4017771" y="99267"/>
                </a:cubicBezTo>
                <a:cubicBezTo>
                  <a:pt x="4748084" y="-47975"/>
                  <a:pt x="5479191" y="-27936"/>
                  <a:pt x="6167468" y="136283"/>
                </a:cubicBezTo>
                <a:lnTo>
                  <a:pt x="6269430" y="165220"/>
                </a:lnTo>
                <a:lnTo>
                  <a:pt x="6302496" y="706863"/>
                </a:lnTo>
                <a:lnTo>
                  <a:pt x="6048748" y="634846"/>
                </a:lnTo>
                <a:cubicBezTo>
                  <a:pt x="5430910" y="487435"/>
                  <a:pt x="4774624" y="469447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F235026-0AB1-4BAA-A869-E2FA0A3A6884}"/>
              </a:ext>
            </a:extLst>
          </p:cNvPr>
          <p:cNvSpPr/>
          <p:nvPr userDrawn="1"/>
        </p:nvSpPr>
        <p:spPr>
          <a:xfrm rot="18991598" flipH="1" flipV="1">
            <a:off x="10218412" y="2371691"/>
            <a:ext cx="2951020" cy="4170351"/>
          </a:xfrm>
          <a:custGeom>
            <a:avLst/>
            <a:gdLst>
              <a:gd name="connsiteX0" fmla="*/ 0 w 2951020"/>
              <a:gd name="connsiteY0" fmla="*/ 4170351 h 4170351"/>
              <a:gd name="connsiteX1" fmla="*/ 170515 w 2951020"/>
              <a:gd name="connsiteY1" fmla="*/ 2872452 h 4170351"/>
              <a:gd name="connsiteX2" fmla="*/ 234021 w 2951020"/>
              <a:gd name="connsiteY2" fmla="*/ 2670718 h 4170351"/>
              <a:gd name="connsiteX3" fmla="*/ 2766079 w 2951020"/>
              <a:gd name="connsiteY3" fmla="*/ 0 h 4170351"/>
              <a:gd name="connsiteX4" fmla="*/ 2951020 w 2951020"/>
              <a:gd name="connsiteY4" fmla="*/ 175339 h 4170351"/>
              <a:gd name="connsiteX5" fmla="*/ 2670500 w 2951020"/>
              <a:gd name="connsiteY5" fmla="*/ 330021 h 4170351"/>
              <a:gd name="connsiteX6" fmla="*/ 512460 w 2951020"/>
              <a:gd name="connsiteY6" fmla="*/ 4170351 h 417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020" h="4170351">
                <a:moveTo>
                  <a:pt x="0" y="4170351"/>
                </a:moveTo>
                <a:cubicBezTo>
                  <a:pt x="0" y="3723346"/>
                  <a:pt x="59090" y="3287963"/>
                  <a:pt x="170515" y="2872452"/>
                </a:cubicBezTo>
                <a:lnTo>
                  <a:pt x="234021" y="2670718"/>
                </a:lnTo>
                <a:lnTo>
                  <a:pt x="2766079" y="0"/>
                </a:lnTo>
                <a:lnTo>
                  <a:pt x="2951020" y="175339"/>
                </a:lnTo>
                <a:lnTo>
                  <a:pt x="2670500" y="330021"/>
                </a:lnTo>
                <a:cubicBezTo>
                  <a:pt x="1361138" y="1127200"/>
                  <a:pt x="512460" y="2565319"/>
                  <a:pt x="512460" y="4170351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97000">
                <a:schemeClr val="accent2">
                  <a:alpha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B72E5BD-A343-4E9D-A706-95CC9D13B689}"/>
              </a:ext>
            </a:extLst>
          </p:cNvPr>
          <p:cNvSpPr/>
          <p:nvPr userDrawn="1"/>
        </p:nvSpPr>
        <p:spPr>
          <a:xfrm rot="18902711">
            <a:off x="-476850" y="108873"/>
            <a:ext cx="2311123" cy="3807869"/>
          </a:xfrm>
          <a:custGeom>
            <a:avLst/>
            <a:gdLst>
              <a:gd name="connsiteX0" fmla="*/ 2097408 w 2311123"/>
              <a:gd name="connsiteY0" fmla="*/ 0 h 3807869"/>
              <a:gd name="connsiteX1" fmla="*/ 2311123 w 2311123"/>
              <a:gd name="connsiteY1" fmla="*/ 213378 h 3807869"/>
              <a:gd name="connsiteX2" fmla="*/ 2056005 w 2311123"/>
              <a:gd name="connsiteY2" fmla="*/ 417346 h 3807869"/>
              <a:gd name="connsiteX3" fmla="*/ 512460 w 2311123"/>
              <a:gd name="connsiteY3" fmla="*/ 3807869 h 3807869"/>
              <a:gd name="connsiteX4" fmla="*/ 0 w 2311123"/>
              <a:gd name="connsiteY4" fmla="*/ 3807869 h 3807869"/>
              <a:gd name="connsiteX5" fmla="*/ 461147 w 2311123"/>
              <a:gd name="connsiteY5" fmla="*/ 1707891 h 3807869"/>
              <a:gd name="connsiteX6" fmla="*/ 527172 w 2311123"/>
              <a:gd name="connsiteY6" fmla="*/ 1572715 h 380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123" h="3807869">
                <a:moveTo>
                  <a:pt x="2097408" y="0"/>
                </a:moveTo>
                <a:lnTo>
                  <a:pt x="2311123" y="213378"/>
                </a:lnTo>
                <a:lnTo>
                  <a:pt x="2056005" y="417346"/>
                </a:lnTo>
                <a:cubicBezTo>
                  <a:pt x="1101820" y="1248728"/>
                  <a:pt x="512460" y="2470342"/>
                  <a:pt x="512460" y="3807869"/>
                </a:cubicBezTo>
                <a:lnTo>
                  <a:pt x="0" y="3807869"/>
                </a:lnTo>
                <a:cubicBezTo>
                  <a:pt x="0" y="3062861"/>
                  <a:pt x="164138" y="2350135"/>
                  <a:pt x="461147" y="1707891"/>
                </a:cubicBezTo>
                <a:lnTo>
                  <a:pt x="527172" y="15727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7000">
                <a:schemeClr val="accent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46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 rotWithShape="1">
          <a:blip r:embed="rId2"/>
          <a:srcRect l="17715" t="15561" r="9847" b="11445"/>
          <a:stretch>
            <a:fillRect/>
          </a:stretch>
        </p:blipFill>
        <p:spPr>
          <a:xfrm>
            <a:off x="10435800" y="102232"/>
            <a:ext cx="1601231" cy="4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9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3888" y="218228"/>
            <a:ext cx="8207375" cy="618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0AFD8F8-E75A-4908-9009-74F161D75D8F}" type="datetimeFigureOut">
              <a:rPr lang="zh-CN" altLang="en-US" smtClean="0"/>
              <a:pPr/>
              <a:t>2022/9/29 Thursday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56508D-E14B-459C-834F-9AC9037848B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07F812AC-ED04-4C26-AF8A-FAA410176B19}"/>
              </a:ext>
            </a:extLst>
          </p:cNvPr>
          <p:cNvGrpSpPr/>
          <p:nvPr/>
        </p:nvGrpSpPr>
        <p:grpSpPr>
          <a:xfrm>
            <a:off x="1888310" y="1586318"/>
            <a:ext cx="8730471" cy="2448309"/>
            <a:chOff x="2503927" y="1761726"/>
            <a:chExt cx="7491334" cy="2100816"/>
          </a:xfrm>
        </p:grpSpPr>
        <p:sp>
          <p:nvSpPr>
            <p:cNvPr id="2" name="TextBox 7">
              <a:extLst>
                <a:ext uri="{FF2B5EF4-FFF2-40B4-BE49-F238E27FC236}">
                  <a16:creationId xmlns:a16="http://schemas.microsoft.com/office/drawing/2014/main" id="{F05227DF-A48A-46FB-93EB-AF4A0AE3A647}"/>
                </a:ext>
              </a:extLst>
            </p:cNvPr>
            <p:cNvSpPr txBox="1"/>
            <p:nvPr/>
          </p:nvSpPr>
          <p:spPr>
            <a:xfrm>
              <a:off x="2503927" y="1761726"/>
              <a:ext cx="5111262" cy="1135601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algn="tl" rotWithShape="0">
                <a:srgbClr val="001A48">
                  <a:alpha val="60000"/>
                </a:srgbClr>
              </a:outerShdw>
            </a:effectLst>
          </p:spPr>
          <p:txBody>
            <a:bodyPr wrap="square" lIns="91440" tIns="45720" rIns="91440" bIns="45720">
              <a:spAutoFit/>
            </a:bodyPr>
            <a:lstStyle>
              <a:lvl1pPr algn="ctr">
                <a:defRPr sz="8800" b="1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4000">
                        <a:prstClr val="white"/>
                      </a:gs>
                      <a:gs pos="68000">
                        <a:schemeClr val="accent3"/>
                      </a:gs>
                      <a:gs pos="33000">
                        <a:srgbClr val="FFFFFF"/>
                      </a:gs>
                      <a:gs pos="50000">
                        <a:srgbClr val="FFFFFF"/>
                      </a:gs>
                      <a:gs pos="39000">
                        <a:schemeClr val="accent3"/>
                      </a:gs>
                      <a:gs pos="81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"/>
                </a:rPr>
                <a:t>达索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29C1BF1-285E-453E-88F7-1C356E463CA4}"/>
                </a:ext>
              </a:extLst>
            </p:cNvPr>
            <p:cNvSpPr txBox="1"/>
            <p:nvPr/>
          </p:nvSpPr>
          <p:spPr>
            <a:xfrm>
              <a:off x="3568485" y="2726941"/>
              <a:ext cx="6426776" cy="1135601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algn="tl" rotWithShape="0">
                <a:srgbClr val="001A48">
                  <a:alpha val="60000"/>
                </a:srgbClr>
              </a:outerShdw>
            </a:effectLst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algn="ctr">
                <a:defRPr sz="72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演示斜黑体" panose="00000A08000000000000" pitchFamily="50" charset="-122"/>
                  <a:ea typeface="演示斜黑体" panose="00000A08000000000000" pitchFamily="50" charset="-122"/>
                  <a:cs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4000">
                        <a:prstClr val="white"/>
                      </a:gs>
                      <a:gs pos="68000">
                        <a:schemeClr val="accent3"/>
                      </a:gs>
                      <a:gs pos="33000">
                        <a:srgbClr val="FFFFFF"/>
                      </a:gs>
                      <a:gs pos="50000">
                        <a:srgbClr val="FFFFFF"/>
                      </a:gs>
                      <a:gs pos="39000">
                        <a:schemeClr val="accent3"/>
                      </a:gs>
                      <a:gs pos="81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"/>
                </a:rPr>
                <a:t>会议报告</a:t>
              </a:r>
              <a:endParaRPr kumimoji="0" lang="zh-CN" altLang="en-US" sz="8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39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BA220B-9969-7224-669A-B52B3693B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达索仿真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9E650-C2BE-C4C5-5263-3437852D43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6" t="33677" r="13677" b="14089"/>
          <a:stretch/>
        </p:blipFill>
        <p:spPr>
          <a:xfrm>
            <a:off x="1206532" y="1414019"/>
            <a:ext cx="9778935" cy="49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11FC94C6-07A8-CCA5-2316-50F929121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P2D</a:t>
            </a:r>
            <a:r>
              <a:rPr lang="zh-CN" altLang="en-US" dirty="0"/>
              <a:t>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45B3D6-4561-4BD2-C191-9CE655A86C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t="36425" r="4193" b="11341"/>
          <a:stretch/>
        </p:blipFill>
        <p:spPr>
          <a:xfrm>
            <a:off x="735354" y="1312681"/>
            <a:ext cx="10187619" cy="47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7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260CA6-DDE3-DEC2-5CEE-70217683B3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均质化三维电化学模型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623B3E-7471-D065-CD5F-0331FE337F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t="35601" r="6873" b="12165"/>
          <a:stretch/>
        </p:blipFill>
        <p:spPr>
          <a:xfrm>
            <a:off x="1153556" y="1517714"/>
            <a:ext cx="9191035" cy="42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3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135B62-BA32-201C-3042-29BBBC635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多尺度协同仿真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123CB7-EB3C-00EF-B94E-D10E84025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" t="37526" r="38441" b="18351"/>
          <a:stretch/>
        </p:blipFill>
        <p:spPr>
          <a:xfrm>
            <a:off x="615517" y="1143718"/>
            <a:ext cx="4838885" cy="3040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6D069A-22CA-4E05-6D1A-648E35ABF9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9" t="36565" r="12233" b="13401"/>
          <a:stretch/>
        </p:blipFill>
        <p:spPr>
          <a:xfrm>
            <a:off x="6233475" y="1143718"/>
            <a:ext cx="5713114" cy="2900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981481-8DE0-A537-9824-0965C671C5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6" b="11065"/>
          <a:stretch/>
        </p:blipFill>
        <p:spPr>
          <a:xfrm>
            <a:off x="3101418" y="3775646"/>
            <a:ext cx="5646656" cy="298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57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931C65-CC74-6E2D-DB59-B1E55B0DA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8F4823-CE27-A7D5-A200-F4812E31C7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t="31203" r="6873" b="11203"/>
          <a:stretch/>
        </p:blipFill>
        <p:spPr>
          <a:xfrm>
            <a:off x="1236000" y="1312682"/>
            <a:ext cx="9720000" cy="50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15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20FAF8-B5E2-B30A-DD04-9EE360537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331DF-4BA3-127C-FC01-0B7BAE1702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7" t="34913" r="2440" b="7217"/>
          <a:stretch/>
        </p:blipFill>
        <p:spPr>
          <a:xfrm>
            <a:off x="1236000" y="1109065"/>
            <a:ext cx="9720000" cy="5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DDADBE8-C527-8738-0746-F714941B3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13EFE2-B758-1DEC-3537-89C3DCC7F4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28454" r="6770" b="9415"/>
          <a:stretch/>
        </p:blipFill>
        <p:spPr>
          <a:xfrm>
            <a:off x="1236000" y="1131221"/>
            <a:ext cx="9720000" cy="53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46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AE6D759-712B-49C6-E86F-451A79806F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153625-61FD-40CF-D2E4-6467B684C1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t="29416" r="13265" b="11752"/>
          <a:stretch/>
        </p:blipFill>
        <p:spPr>
          <a:xfrm>
            <a:off x="1236000" y="1065229"/>
            <a:ext cx="9720000" cy="55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9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C75B9A-95CA-B7BF-1252-30B1FA8E5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63344-3562-328C-0B6E-BA3749396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22955" r="8523" b="19451"/>
          <a:stretch/>
        </p:blipFill>
        <p:spPr>
          <a:xfrm>
            <a:off x="1236000" y="1263190"/>
            <a:ext cx="9720000" cy="49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3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AED05C-1A0C-542B-A692-16F86D124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D551E3-4546-B411-5455-17E2385392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9" t="31203" r="7904" b="21374"/>
          <a:stretch/>
        </p:blipFill>
        <p:spPr>
          <a:xfrm>
            <a:off x="843222" y="1734533"/>
            <a:ext cx="10505556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11FC94C6-07A8-CCA5-2316-50F929121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远景能源整体规划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0C7CE67-0A6E-8D3A-7760-B30998D912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4" b="12578"/>
          <a:stretch/>
        </p:blipFill>
        <p:spPr>
          <a:xfrm>
            <a:off x="333768" y="1107649"/>
            <a:ext cx="11524464" cy="57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214578-9E57-7F1A-3B92-5CC898FB88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电池寿命模型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5A458-6CD6-1C43-5DDC-E023B9569B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3" r="-241" b="10927"/>
          <a:stretch/>
        </p:blipFill>
        <p:spPr>
          <a:xfrm>
            <a:off x="297239" y="1020500"/>
            <a:ext cx="4895654" cy="19988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AC5CDA-8756-6D9A-998C-226B09194D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2" t="29690" r="2955" b="22062"/>
          <a:stretch/>
        </p:blipFill>
        <p:spPr>
          <a:xfrm>
            <a:off x="5362575" y="1020500"/>
            <a:ext cx="6449211" cy="2787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9A2AD7-61CA-5D19-7220-9215C4C359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5" r="57285" b="15051"/>
          <a:stretch/>
        </p:blipFill>
        <p:spPr>
          <a:xfrm>
            <a:off x="905136" y="3429000"/>
            <a:ext cx="3222527" cy="3165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DBD60B-32FD-D293-7143-2E9BA89E3B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" t="31203" r="5016" b="9278"/>
          <a:stretch/>
        </p:blipFill>
        <p:spPr>
          <a:xfrm>
            <a:off x="5780039" y="3924328"/>
            <a:ext cx="5506825" cy="26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4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BD9F8E-1569-E01D-827B-348A0E50E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电池老化计算流程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D4000C-B452-C3B5-6DF3-002C7E689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31204" r="4296" b="20687"/>
          <a:stretch/>
        </p:blipFill>
        <p:spPr>
          <a:xfrm>
            <a:off x="590550" y="1225485"/>
            <a:ext cx="8201320" cy="32993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99085E-D63B-8F0E-B4F9-62FDCA602D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25017" r="2336" b="9004"/>
          <a:stretch/>
        </p:blipFill>
        <p:spPr>
          <a:xfrm>
            <a:off x="5618375" y="3188110"/>
            <a:ext cx="6344239" cy="34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43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26AAB4B-3708-0DD3-D51F-BA2B02523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1F15D1-13AA-2E0B-79ED-28216B2F67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t="28729" r="2130" b="10928"/>
          <a:stretch/>
        </p:blipFill>
        <p:spPr>
          <a:xfrm>
            <a:off x="209186" y="1074892"/>
            <a:ext cx="5564918" cy="2972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82CEEB-4451-9A8B-A696-39D33A391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6" t="30241" r="5842" b="13402"/>
          <a:stretch/>
        </p:blipFill>
        <p:spPr>
          <a:xfrm>
            <a:off x="6417896" y="1074892"/>
            <a:ext cx="5564918" cy="29631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4A94A1-4D4B-3843-2388-04E53C327B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" t="23781" r="2130" b="8453"/>
          <a:stretch/>
        </p:blipFill>
        <p:spPr>
          <a:xfrm>
            <a:off x="3427373" y="3894861"/>
            <a:ext cx="5337254" cy="29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77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A96ED9-A352-66AB-17E0-F8FEBA16C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85B91E-0C2E-37B3-D063-D29BC7141A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32989" r="3780" b="6254"/>
          <a:stretch/>
        </p:blipFill>
        <p:spPr>
          <a:xfrm>
            <a:off x="1514563" y="1404594"/>
            <a:ext cx="9162874" cy="46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59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3D159CD-A4C9-27B1-DBA1-8C93E2E06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达索仿真操作流程</a:t>
            </a:r>
          </a:p>
        </p:txBody>
      </p:sp>
      <p:pic>
        <p:nvPicPr>
          <p:cNvPr id="3" name="87a4a8ced97ec249999dd2d8e7ef420d">
            <a:hlinkClick r:id="" action="ppaction://media"/>
            <a:extLst>
              <a:ext uri="{FF2B5EF4-FFF2-40B4-BE49-F238E27FC236}">
                <a16:creationId xmlns:a16="http://schemas.microsoft.com/office/drawing/2014/main" id="{E777A9E9-05AD-C5E6-C169-2410D02C1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694" t="25737" r="21580" b="9659"/>
          <a:stretch/>
        </p:blipFill>
        <p:spPr>
          <a:xfrm>
            <a:off x="1508288" y="1489433"/>
            <a:ext cx="8135332" cy="4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1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49BE03F-9079-A99F-6B9F-18E03AB06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A46E90-55DA-C815-8809-B6D7EB708A9F}"/>
              </a:ext>
            </a:extLst>
          </p:cNvPr>
          <p:cNvSpPr txBox="1"/>
          <p:nvPr/>
        </p:nvSpPr>
        <p:spPr>
          <a:xfrm>
            <a:off x="837292" y="2365183"/>
            <a:ext cx="9428498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目前达索软件化、平台化的方面有厚实的基础。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同时借助期第一方软件的优势，可以很方便地构建起从分子动力学到整车的多层级仿真。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电化学仿真部分来看，更主要还是使用</a:t>
            </a:r>
            <a:r>
              <a:rPr lang="en-US" altLang="zh-CN" dirty="0"/>
              <a:t>ECM</a:t>
            </a:r>
            <a:r>
              <a:rPr lang="zh-CN" altLang="en-US" dirty="0"/>
              <a:t>模型；</a:t>
            </a:r>
            <a:r>
              <a:rPr lang="en-US" altLang="zh-CN" dirty="0"/>
              <a:t>P2D</a:t>
            </a:r>
            <a:r>
              <a:rPr lang="zh-CN" altLang="en-US" dirty="0"/>
              <a:t>模型以及均值三维模型也有涉及。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寿命模型采用是数值模型，可同电化学和热模型耦合。</a:t>
            </a:r>
          </a:p>
        </p:txBody>
      </p:sp>
    </p:spTree>
    <p:extLst>
      <p:ext uri="{BB962C8B-B14F-4D97-AF65-F5344CB8AC3E}">
        <p14:creationId xmlns:p14="http://schemas.microsoft.com/office/powerpoint/2010/main" val="1411358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C78BF39-B031-44B8-9A72-7405BF2A152B}"/>
              </a:ext>
            </a:extLst>
          </p:cNvPr>
          <p:cNvSpPr/>
          <p:nvPr/>
        </p:nvSpPr>
        <p:spPr>
          <a:xfrm rot="18902711">
            <a:off x="-476850" y="108873"/>
            <a:ext cx="2311123" cy="3807869"/>
          </a:xfrm>
          <a:custGeom>
            <a:avLst/>
            <a:gdLst>
              <a:gd name="connsiteX0" fmla="*/ 2097408 w 2311123"/>
              <a:gd name="connsiteY0" fmla="*/ 0 h 3807869"/>
              <a:gd name="connsiteX1" fmla="*/ 2311123 w 2311123"/>
              <a:gd name="connsiteY1" fmla="*/ 213378 h 3807869"/>
              <a:gd name="connsiteX2" fmla="*/ 2056005 w 2311123"/>
              <a:gd name="connsiteY2" fmla="*/ 417346 h 3807869"/>
              <a:gd name="connsiteX3" fmla="*/ 512460 w 2311123"/>
              <a:gd name="connsiteY3" fmla="*/ 3807869 h 3807869"/>
              <a:gd name="connsiteX4" fmla="*/ 0 w 2311123"/>
              <a:gd name="connsiteY4" fmla="*/ 3807869 h 3807869"/>
              <a:gd name="connsiteX5" fmla="*/ 461147 w 2311123"/>
              <a:gd name="connsiteY5" fmla="*/ 1707891 h 3807869"/>
              <a:gd name="connsiteX6" fmla="*/ 527172 w 2311123"/>
              <a:gd name="connsiteY6" fmla="*/ 1572715 h 380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123" h="3807869">
                <a:moveTo>
                  <a:pt x="2097408" y="0"/>
                </a:moveTo>
                <a:lnTo>
                  <a:pt x="2311123" y="213378"/>
                </a:lnTo>
                <a:lnTo>
                  <a:pt x="2056005" y="417346"/>
                </a:lnTo>
                <a:cubicBezTo>
                  <a:pt x="1101820" y="1248728"/>
                  <a:pt x="512460" y="2470342"/>
                  <a:pt x="512460" y="3807869"/>
                </a:cubicBezTo>
                <a:lnTo>
                  <a:pt x="0" y="3807869"/>
                </a:lnTo>
                <a:cubicBezTo>
                  <a:pt x="0" y="3062861"/>
                  <a:pt x="164138" y="2350135"/>
                  <a:pt x="461147" y="1707891"/>
                </a:cubicBezTo>
                <a:lnTo>
                  <a:pt x="527172" y="15727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7000">
                <a:schemeClr val="accent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EE8CAE-0D0B-45E6-8BAF-BF108907D325}"/>
              </a:ext>
            </a:extLst>
          </p:cNvPr>
          <p:cNvSpPr txBox="1"/>
          <p:nvPr/>
        </p:nvSpPr>
        <p:spPr>
          <a:xfrm>
            <a:off x="956314" y="1447373"/>
            <a:ext cx="10058400" cy="221599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tl" rotWithShape="0">
              <a:srgbClr val="001A48">
                <a:alpha val="60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 defTabSz="914400">
              <a:defRPr sz="13800" spc="60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latin typeface="江城斜黑体 900W" panose="020B0A00000000000000" pitchFamily="34" charset="-122"/>
                <a:ea typeface="江城斜黑体 900W" panose="020B0A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1" i="1" u="none" strike="noStrike" kern="1200" cap="none" spc="-1000" normalizeH="0" baseline="0" noProof="0" dirty="0">
                <a:ln>
                  <a:gradFill>
                    <a:gsLst>
                      <a:gs pos="0">
                        <a:srgbClr val="FFFFFF"/>
                      </a:gs>
                      <a:gs pos="86000">
                        <a:srgbClr val="FFFF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Arial"/>
                <a:ea typeface="江城斜黑体 900W" panose="020B0A00000000000000" pitchFamily="34" charset="-122"/>
                <a:cs typeface="+mn-cs"/>
              </a:rPr>
              <a:t>THANKS</a:t>
            </a:r>
            <a:endParaRPr kumimoji="0" lang="zh-CN" altLang="en-US" sz="13800" b="1" i="1" u="none" strike="noStrike" kern="1200" cap="none" spc="-1000" normalizeH="0" baseline="0" noProof="0" dirty="0">
              <a:ln>
                <a:gradFill>
                  <a:gsLst>
                    <a:gs pos="0">
                      <a:srgbClr val="FFFFFF"/>
                    </a:gs>
                    <a:gs pos="86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Arial"/>
              <a:ea typeface="江城斜黑体 900W" panose="020B0A00000000000000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D843F9-6B0D-4257-84AB-825E2A6FD65E}"/>
              </a:ext>
            </a:extLst>
          </p:cNvPr>
          <p:cNvSpPr/>
          <p:nvPr/>
        </p:nvSpPr>
        <p:spPr>
          <a:xfrm>
            <a:off x="1481380" y="2765828"/>
            <a:ext cx="9008267" cy="23083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tl" rotWithShape="0">
              <a:srgbClr val="001A48">
                <a:alpha val="60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1" u="none" strike="noStrike" kern="1200" cap="none" spc="600" normalizeH="0" baseline="0" noProof="0" dirty="0">
                <a:ln>
                  <a:noFill/>
                </a:ln>
                <a:gradFill>
                  <a:gsLst>
                    <a:gs pos="64000">
                      <a:prstClr val="white"/>
                    </a:gs>
                    <a:gs pos="68000">
                      <a:srgbClr val="B7D9FF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rgbClr val="B7D9FF"/>
                    </a:gs>
                    <a:gs pos="81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rPr>
              <a:t>海仿（上海）科技有限公司</a:t>
            </a:r>
          </a:p>
        </p:txBody>
      </p:sp>
    </p:spTree>
    <p:extLst>
      <p:ext uri="{BB962C8B-B14F-4D97-AF65-F5344CB8AC3E}">
        <p14:creationId xmlns:p14="http://schemas.microsoft.com/office/powerpoint/2010/main" val="119437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11FC94C6-07A8-CCA5-2316-50F929121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材料技术路线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3F3384-B963-7BB5-2863-CFC1AB607E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4" b="16839"/>
          <a:stretch/>
        </p:blipFill>
        <p:spPr>
          <a:xfrm>
            <a:off x="1524000" y="1555423"/>
            <a:ext cx="9144000" cy="44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1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11FC94C6-07A8-CCA5-2316-50F929121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正极补锂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6E3933-F20A-FF90-0B03-E7265D2353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40357" r="7491" b="15326"/>
          <a:stretch/>
        </p:blipFill>
        <p:spPr>
          <a:xfrm>
            <a:off x="590550" y="1133573"/>
            <a:ext cx="6291975" cy="23160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878F5E-F26D-F595-A4B5-B18EFE05BA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0" t="33974" r="5012" b="6804"/>
          <a:stretch/>
        </p:blipFill>
        <p:spPr>
          <a:xfrm>
            <a:off x="7205222" y="1133573"/>
            <a:ext cx="4710260" cy="38702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8CE01A-81A9-9D94-AC8B-2836BC9C39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8" b="23024"/>
          <a:stretch/>
        </p:blipFill>
        <p:spPr>
          <a:xfrm>
            <a:off x="590549" y="3801057"/>
            <a:ext cx="6291975" cy="26505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9646C2-AEFC-DA93-B0EF-78000DB2B2C0}"/>
              </a:ext>
            </a:extLst>
          </p:cNvPr>
          <p:cNvSpPr txBox="1"/>
          <p:nvPr/>
        </p:nvSpPr>
        <p:spPr>
          <a:xfrm>
            <a:off x="8083024" y="540126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正极补锂后电化学性能提升</a:t>
            </a:r>
            <a:endParaRPr lang="en-US" altLang="zh-CN" dirty="0"/>
          </a:p>
          <a:p>
            <a:pPr algn="ctr"/>
            <a:r>
              <a:rPr lang="zh-CN" altLang="en-US" dirty="0"/>
              <a:t>加工性能几乎无变化</a:t>
            </a:r>
          </a:p>
        </p:txBody>
      </p:sp>
    </p:spTree>
    <p:extLst>
      <p:ext uri="{BB962C8B-B14F-4D97-AF65-F5344CB8AC3E}">
        <p14:creationId xmlns:p14="http://schemas.microsoft.com/office/powerpoint/2010/main" val="77727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11FC94C6-07A8-CCA5-2316-50F929121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三元改进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E8306E-59D9-F733-58EC-5D122B4054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8" t="38075" r="31924" b="25636"/>
          <a:stretch/>
        </p:blipFill>
        <p:spPr>
          <a:xfrm>
            <a:off x="882782" y="2315351"/>
            <a:ext cx="3864990" cy="24886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02AB99-505D-FE81-5F78-9D5ABB32F9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34638" r="11203" b="9554"/>
          <a:stretch/>
        </p:blipFill>
        <p:spPr>
          <a:xfrm>
            <a:off x="5052766" y="1703112"/>
            <a:ext cx="6759019" cy="3451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77B3FB-6015-5A39-A4CA-BF6CEBEA6998}"/>
              </a:ext>
            </a:extLst>
          </p:cNvPr>
          <p:cNvSpPr txBox="1"/>
          <p:nvPr/>
        </p:nvSpPr>
        <p:spPr>
          <a:xfrm>
            <a:off x="6429162" y="5291083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高镍三元主要的问题循环后颗粒破碎</a:t>
            </a:r>
          </a:p>
        </p:txBody>
      </p:sp>
    </p:spTree>
    <p:extLst>
      <p:ext uri="{BB962C8B-B14F-4D97-AF65-F5344CB8AC3E}">
        <p14:creationId xmlns:p14="http://schemas.microsoft.com/office/powerpoint/2010/main" val="54536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0BDD440-8B3C-6D2E-4DC1-3AB179BD9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三元改进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C2C1BE-F6EB-A944-8870-C5BF4BA37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5" b="19587"/>
          <a:stretch/>
        </p:blipFill>
        <p:spPr>
          <a:xfrm>
            <a:off x="252410" y="1806289"/>
            <a:ext cx="5750351" cy="19992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1BF783-2863-A200-3EFA-54DE4D0B8F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4" r="10132" b="16014"/>
          <a:stretch/>
        </p:blipFill>
        <p:spPr>
          <a:xfrm>
            <a:off x="252409" y="4127381"/>
            <a:ext cx="5750352" cy="2381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527233-A8CD-D31A-5B87-2A5A6C153E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19107" r="15738" b="24714"/>
          <a:stretch/>
        </p:blipFill>
        <p:spPr>
          <a:xfrm>
            <a:off x="6340260" y="1160462"/>
            <a:ext cx="5750353" cy="30721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D3BACE-C9A5-1D91-6E30-C19DF043BD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8" t="33395" r="7182" b="21656"/>
          <a:stretch/>
        </p:blipFill>
        <p:spPr>
          <a:xfrm>
            <a:off x="6340260" y="4353545"/>
            <a:ext cx="5741956" cy="24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3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AE24AB6-1A9F-905B-ECBC-990492560F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9" b="17113"/>
          <a:stretch/>
        </p:blipFill>
        <p:spPr>
          <a:xfrm>
            <a:off x="5533534" y="3479985"/>
            <a:ext cx="6264182" cy="30287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61705-0E90-E11C-0025-772FE8E73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新正极材料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2D9F99-EFED-1520-613E-9EBD443A46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4" b="17938"/>
          <a:stretch/>
        </p:blipFill>
        <p:spPr>
          <a:xfrm>
            <a:off x="131975" y="1001597"/>
            <a:ext cx="6403613" cy="322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97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B9081A-B500-535F-7813-D978B0DAAC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28178" r="5842" b="14364"/>
          <a:stretch/>
        </p:blipFill>
        <p:spPr>
          <a:xfrm>
            <a:off x="5098355" y="3525626"/>
            <a:ext cx="7111191" cy="333237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F8D8B7-9883-9044-60F3-246C402B4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锂硫电池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AF1D3-860F-3658-2BFB-B0AF5D4CAF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" t="34089" b="12990"/>
          <a:stretch/>
        </p:blipFill>
        <p:spPr>
          <a:xfrm>
            <a:off x="81503" y="999241"/>
            <a:ext cx="8449756" cy="35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8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3D7AD0-7AF8-2DB7-CE59-C97ABEC3EE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锂硫电池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51B6FC-17DE-D638-4137-FB254C06B0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5" t="36701" r="4914" b="17388"/>
          <a:stretch/>
        </p:blipFill>
        <p:spPr>
          <a:xfrm>
            <a:off x="197962" y="1121789"/>
            <a:ext cx="7805394" cy="31485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38E9A-AA35-C52F-8D24-7FE9C00C8F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" t="32715" r="5945" b="10653"/>
          <a:stretch/>
        </p:blipFill>
        <p:spPr>
          <a:xfrm>
            <a:off x="4782533" y="3332941"/>
            <a:ext cx="7409467" cy="35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7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1651</TotalTime>
  <Words>166</Words>
  <Application>Microsoft Office PowerPoint</Application>
  <PresentationFormat>宽屏</PresentationFormat>
  <Paragraphs>29</Paragraphs>
  <Slides>26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Teddy Tao</dc:creator>
  <cp:lastModifiedBy>DELL</cp:lastModifiedBy>
  <cp:revision>575</cp:revision>
  <dcterms:created xsi:type="dcterms:W3CDTF">2020-02-18T11:03:00Z</dcterms:created>
  <dcterms:modified xsi:type="dcterms:W3CDTF">2022-09-29T06:58:03Z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E8E853F8706046FBBB61BE1F86C2F269</vt:lpwstr>
  </property>
  <property fmtid="{D5CDD505-2E9C-101B-9397-08002B2CF9AE}" pid="3" name="KSOProductBuildVer">
    <vt:lpwstr>2052-11.1.0.11194</vt:lpwstr>
  </property>
</Properties>
</file>